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oel-1612i3" initials="D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737" autoAdjust="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69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810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261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02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42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9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035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70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4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09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72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1B898-1D22-4CE2-89ED-A4A51FBC10C8}" type="datetimeFigureOut">
              <a:rPr lang="en-US" smtClean="0"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2D709-D56E-4AC4-B4EA-9FF86F42B0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85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g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15.jpeg"/><Relationship Id="rId4" Type="http://schemas.microsoft.com/office/2007/relationships/hdphoto" Target="../media/hdphoto2.wdp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6" y="0"/>
            <a:ext cx="9138313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119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1" y="1447800"/>
            <a:ext cx="910988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haroni" pitchFamily="2" charset="-79"/>
                <a:cs typeface="Aharoni" pitchFamily="2" charset="-79"/>
              </a:rPr>
              <a:t>Congratulation</a:t>
            </a:r>
            <a:r>
              <a:rPr lang="en-US" sz="88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8800" b="1" dirty="0" smtClean="0">
                <a:ln w="1905"/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my dear students</a:t>
            </a:r>
            <a:endParaRPr lang="en-US" sz="8800" b="1" dirty="0">
              <a:ln w="1905"/>
              <a:solidFill>
                <a:schemeClr val="accent5">
                  <a:lumMod val="40000"/>
                  <a:lumOff val="6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481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514" y="18142"/>
            <a:ext cx="9067800" cy="683985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p Ribbon 2"/>
          <p:cNvSpPr/>
          <p:nvPr/>
        </p:nvSpPr>
        <p:spPr>
          <a:xfrm>
            <a:off x="14514" y="29028"/>
            <a:ext cx="8824686" cy="914400"/>
          </a:xfrm>
          <a:prstGeom prst="ribbon2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Vocabulary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12192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Quilt</a:t>
            </a:r>
            <a:endParaRPr lang="en-US" sz="36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980159"/>
            <a:ext cx="3333750" cy="13763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0" y="13716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A thick coverlet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32004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Pattern</a:t>
            </a:r>
            <a:endParaRPr lang="en-US" sz="36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946" y="2558931"/>
            <a:ext cx="3581854" cy="175827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114142" y="3200399"/>
            <a:ext cx="2957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 model</a:t>
            </a:r>
            <a:endParaRPr 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51816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Handicraft</a:t>
            </a:r>
            <a:endParaRPr lang="en-US" sz="36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143" y="4257047"/>
            <a:ext cx="2476500" cy="173343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181600" y="4800600"/>
            <a:ext cx="3889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 manual craft</a:t>
            </a:r>
            <a:endParaRPr lang="en-US" sz="3600" b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403" y="2614348"/>
            <a:ext cx="3188277" cy="151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62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7" grpId="0"/>
      <p:bldP spid="9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80000">
                <a:srgbClr val="FF0300"/>
              </a:gs>
              <a:gs pos="100000">
                <a:srgbClr val="4D0808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272143"/>
            <a:ext cx="88392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Now read the text to know about </a:t>
            </a:r>
            <a:r>
              <a:rPr lang="en-US" sz="4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nakshi</a:t>
            </a:r>
            <a:r>
              <a:rPr lang="en-US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kantha</a:t>
            </a:r>
            <a:r>
              <a:rPr lang="en-US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3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nakshi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kantha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kind of embroidered quilt. The name was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aken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from the Bengali word, ‘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naksha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’ which means artistic pattern. It is kind of traditional craft and is said to be ----------------------------</a:t>
            </a:r>
          </a:p>
          <a:p>
            <a:r>
              <a:rPr lang="en-US" sz="3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Traditional </a:t>
            </a:r>
            <a:r>
              <a:rPr lang="en-US" sz="36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kantha</a:t>
            </a:r>
            <a:r>
              <a:rPr lang="en-US" sz="3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are made for family use. Old are new cloth and thread are used to make these quilts.</a:t>
            </a:r>
            <a:endParaRPr lang="en-US" sz="3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08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9029"/>
            <a:ext cx="9144000" cy="685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66900" y="0"/>
            <a:ext cx="4229100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</a:rPr>
              <a:t>Individual work</a:t>
            </a:r>
            <a:endParaRPr lang="en-US" sz="4400" b="1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3665"/>
            <a:ext cx="91440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Franklin Gothic Medium Cond" pitchFamily="34" charset="0"/>
              </a:rPr>
              <a:t>Fill in the blank with suitable words from the text</a:t>
            </a:r>
            <a:r>
              <a:rPr lang="en-US" dirty="0" smtClean="0">
                <a:solidFill>
                  <a:srgbClr val="FFFF00"/>
                </a:solidFill>
                <a:latin typeface="Franklin Gothic Medium Cond" pitchFamily="34" charset="0"/>
              </a:rPr>
              <a:t>;</a:t>
            </a:r>
            <a:endParaRPr lang="en-US" dirty="0">
              <a:solidFill>
                <a:srgbClr val="FFFF00"/>
              </a:solidFill>
              <a:latin typeface="Franklin Gothic Medium Cond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834"/>
            <a:ext cx="9144000" cy="700163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600" b="1" dirty="0" err="1" smtClean="0">
                <a:solidFill>
                  <a:srgbClr val="002060"/>
                </a:solidFill>
              </a:rPr>
              <a:t>Nakshi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Kantha</a:t>
            </a:r>
            <a:r>
              <a:rPr lang="en-US" sz="3600" b="1" dirty="0" smtClean="0">
                <a:solidFill>
                  <a:srgbClr val="002060"/>
                </a:solidFill>
              </a:rPr>
              <a:t> is our (a)--------tradition. The woman in rural Bangladesh have been making </a:t>
            </a:r>
            <a:r>
              <a:rPr lang="en-US" sz="3600" b="1" dirty="0" err="1" smtClean="0">
                <a:solidFill>
                  <a:srgbClr val="002060"/>
                </a:solidFill>
              </a:rPr>
              <a:t>nakshi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kantha</a:t>
            </a:r>
            <a:r>
              <a:rPr lang="en-US" sz="3600" b="1" dirty="0" smtClean="0">
                <a:solidFill>
                  <a:srgbClr val="002060"/>
                </a:solidFill>
              </a:rPr>
              <a:t> for (b)--------------.It is (c)------------all over the country. But some areas are (d)------------------for it. The (e)-------------</a:t>
            </a:r>
            <a:r>
              <a:rPr lang="en-US" sz="3600" b="1" dirty="0" err="1" smtClean="0">
                <a:solidFill>
                  <a:srgbClr val="002060"/>
                </a:solidFill>
              </a:rPr>
              <a:t>Nakshi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Kantha</a:t>
            </a:r>
            <a:r>
              <a:rPr lang="en-US" sz="3600" b="1" dirty="0" smtClean="0">
                <a:solidFill>
                  <a:srgbClr val="002060"/>
                </a:solidFill>
              </a:rPr>
              <a:t>, in fact, became very popular after publishing </a:t>
            </a:r>
            <a:r>
              <a:rPr lang="en-US" sz="3600" b="1" dirty="0" err="1" smtClean="0">
                <a:solidFill>
                  <a:srgbClr val="002060"/>
                </a:solidFill>
              </a:rPr>
              <a:t>Jasimuddin’s</a:t>
            </a:r>
            <a:r>
              <a:rPr lang="en-US" sz="3600" b="1" dirty="0" smtClean="0">
                <a:solidFill>
                  <a:srgbClr val="002060"/>
                </a:solidFill>
              </a:rPr>
              <a:t> (f)-----------’</a:t>
            </a:r>
            <a:r>
              <a:rPr lang="en-US" sz="3600" b="1" dirty="0" err="1" smtClean="0">
                <a:solidFill>
                  <a:srgbClr val="002060"/>
                </a:solidFill>
              </a:rPr>
              <a:t>Nakshi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</a:rPr>
              <a:t>kanthar</a:t>
            </a:r>
            <a:r>
              <a:rPr lang="en-US" sz="3600" b="1" dirty="0" smtClean="0">
                <a:solidFill>
                  <a:srgbClr val="002060"/>
                </a:solidFill>
              </a:rPr>
              <a:t> math’ However, now </a:t>
            </a:r>
            <a:r>
              <a:rPr lang="en-US" sz="3600" b="1" dirty="0" err="1" smtClean="0">
                <a:solidFill>
                  <a:srgbClr val="002060"/>
                </a:solidFill>
              </a:rPr>
              <a:t>khanta</a:t>
            </a:r>
            <a:r>
              <a:rPr lang="en-US" sz="3600" b="1" dirty="0" smtClean="0">
                <a:solidFill>
                  <a:srgbClr val="002060"/>
                </a:solidFill>
              </a:rPr>
              <a:t> are made (g)---------------------. In the posh (h)----------------shops in cities now they are available. The (</a:t>
            </a:r>
            <a:r>
              <a:rPr lang="en-US" sz="3600" b="1" dirty="0" err="1" smtClean="0">
                <a:solidFill>
                  <a:srgbClr val="002060"/>
                </a:solidFill>
              </a:rPr>
              <a:t>i</a:t>
            </a:r>
            <a:r>
              <a:rPr lang="en-US" sz="3600" b="1" dirty="0" smtClean="0">
                <a:solidFill>
                  <a:srgbClr val="002060"/>
                </a:solidFill>
              </a:rPr>
              <a:t>)---------are now exported to many other countries of the world. They are in great (j)-------------.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0" y="63665"/>
            <a:ext cx="1066800" cy="4697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old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21919" y="1143000"/>
            <a:ext cx="2062162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centuries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34200" y="1143000"/>
            <a:ext cx="22098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produced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245" y="2220191"/>
            <a:ext cx="1842655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famous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9215" y="2254827"/>
            <a:ext cx="1524866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name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60772" y="3400667"/>
            <a:ext cx="1447800" cy="50437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poem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24600" y="3915741"/>
            <a:ext cx="28194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commercially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44790" y="4495800"/>
            <a:ext cx="2639291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handicraft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87291" y="5029200"/>
            <a:ext cx="13335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quilts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03073" y="6068291"/>
            <a:ext cx="1828800" cy="609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demand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57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  <a14:imgEffect>
                        <a14:colorTemperature colorTemp="112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Horizontal Scroll 2"/>
          <p:cNvSpPr/>
          <p:nvPr/>
        </p:nvSpPr>
        <p:spPr>
          <a:xfrm>
            <a:off x="858982" y="-152400"/>
            <a:ext cx="7467600" cy="1371600"/>
          </a:xfrm>
          <a:prstGeom prst="horizontalScroll">
            <a:avLst/>
          </a:prstGeom>
          <a:blipFill>
            <a:blip r:embed="rId5"/>
            <a:tile tx="0" ty="0" sx="100000" sy="100000" flip="none" algn="tl"/>
          </a:blipFill>
          <a:ln w="38100"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Pair work</a:t>
            </a:r>
            <a:endParaRPr lang="en-US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76200"/>
            <a:ext cx="9144000" cy="914400"/>
          </a:xfrm>
          <a:prstGeom prst="rec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latin typeface="Franklin Gothic Medium Cond" pitchFamily="34" charset="0"/>
              </a:rPr>
              <a:t>Read the text again and make five sentences from the table</a:t>
            </a:r>
            <a:r>
              <a:rPr lang="en-US" dirty="0" smtClean="0">
                <a:solidFill>
                  <a:srgbClr val="FFFF00"/>
                </a:solidFill>
              </a:rPr>
              <a:t>;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655501"/>
              </p:ext>
            </p:extLst>
          </p:nvPr>
        </p:nvGraphicFramePr>
        <p:xfrm>
          <a:off x="0" y="1018308"/>
          <a:ext cx="289560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</a:tblGrid>
              <a:tr h="5839691"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</a:rPr>
                        <a:t>Nakshi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</a:rPr>
                        <a:t>kantha</a:t>
                      </a:r>
                      <a:endParaRPr lang="en-US" sz="3600" b="1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sz="3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Traditional </a:t>
                      </a:r>
                      <a:r>
                        <a:rPr lang="en-US" sz="36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kantha</a:t>
                      </a:r>
                      <a:endParaRPr lang="en-US" sz="3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US" sz="3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Old or new clothes and coloring</a:t>
                      </a:r>
                      <a:r>
                        <a:rPr lang="en-US" sz="36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threads</a:t>
                      </a:r>
                    </a:p>
                    <a:p>
                      <a:r>
                        <a:rPr lang="en-US" sz="36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Now a days </a:t>
                      </a:r>
                      <a:r>
                        <a:rPr lang="en-US" sz="3600" b="1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kanthas</a:t>
                      </a:r>
                      <a:endParaRPr lang="en-US" sz="3600" b="1" baseline="0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3600" b="1" baseline="0" dirty="0" smtClean="0">
                          <a:solidFill>
                            <a:srgbClr val="FF0000"/>
                          </a:solidFill>
                        </a:rPr>
                        <a:t>We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119439"/>
              </p:ext>
            </p:extLst>
          </p:nvPr>
        </p:nvGraphicFramePr>
        <p:xfrm>
          <a:off x="2895600" y="990600"/>
          <a:ext cx="6248400" cy="5929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4191000"/>
              </a:tblGrid>
              <a:tr h="790828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002060"/>
                          </a:solidFill>
                        </a:rPr>
                        <a:t>Are used</a:t>
                      </a:r>
                      <a:endParaRPr lang="en-US" sz="36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002060"/>
                          </a:solidFill>
                        </a:rPr>
                        <a:t>For family used.</a:t>
                      </a:r>
                      <a:endParaRPr lang="en-US" sz="36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256538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Are produced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To make these quilts.</a:t>
                      </a:r>
                      <a:endParaRPr lang="en-US" sz="36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836478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is</a:t>
                      </a:r>
                      <a:endParaRPr lang="en-US" sz="36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Them in many expensive</a:t>
                      </a:r>
                      <a:r>
                        <a:rPr lang="en-US" sz="3600" b="1" baseline="0" dirty="0" smtClean="0">
                          <a:solidFill>
                            <a:srgbClr val="0070C0"/>
                          </a:solidFill>
                        </a:rPr>
                        <a:t> handicraft shops in cities.</a:t>
                      </a:r>
                      <a:endParaRPr lang="en-US" sz="36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256538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002060"/>
                          </a:solidFill>
                        </a:rPr>
                        <a:t>Can find</a:t>
                      </a:r>
                      <a:endParaRPr lang="en-US" sz="36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002060"/>
                          </a:solidFill>
                        </a:rPr>
                        <a:t>A kind of embroidered quilt.</a:t>
                      </a:r>
                      <a:endParaRPr lang="en-US" sz="36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789363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Are made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Commercially.</a:t>
                      </a:r>
                      <a:endParaRPr lang="en-US" sz="36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4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7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 tmFilter="0,0; .5, 0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Explosion 1 2"/>
          <p:cNvSpPr/>
          <p:nvPr/>
        </p:nvSpPr>
        <p:spPr>
          <a:xfrm>
            <a:off x="1371600" y="0"/>
            <a:ext cx="5867400" cy="1143000"/>
          </a:xfrm>
          <a:prstGeom prst="irregularSeal1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Answer</a:t>
            </a:r>
            <a:endParaRPr lang="en-US" sz="72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889843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Nakshi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kantha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a </a:t>
            </a:r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kind of embroidered quilt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Traditional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kanthas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are made for family use.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Old or new clothes and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colouring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threads are used to make these quilts.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Now a days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kanthas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are produced commercially.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We can find them in many expensive handicraft shops in cities.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541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782" y="62345"/>
            <a:ext cx="9144000" cy="6858000"/>
          </a:xfrm>
          <a:prstGeom prst="rect">
            <a:avLst/>
          </a:prstGeom>
          <a:blipFill>
            <a:blip r:embed="rId2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PastelsSmooth/>
                      </a14:imgEffect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Horizontal Scroll 2"/>
          <p:cNvSpPr/>
          <p:nvPr/>
        </p:nvSpPr>
        <p:spPr>
          <a:xfrm>
            <a:off x="2171700" y="0"/>
            <a:ext cx="4800600" cy="1143000"/>
          </a:xfrm>
          <a:prstGeom prst="horizontalScroll">
            <a:avLst/>
          </a:prstGeom>
          <a:blipFill>
            <a:blip r:embed="rId4"/>
            <a:tile tx="0" ty="0" sx="100000" sy="100000" flip="none" algn="tl"/>
          </a:blip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Evaluation</a:t>
            </a:r>
            <a:endParaRPr lang="en-US" sz="4800" b="1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1430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    What does </a:t>
            </a:r>
            <a:r>
              <a:rPr lang="en-US" sz="3600" b="1" dirty="0" err="1" smtClean="0"/>
              <a:t>naksha</a:t>
            </a:r>
            <a:r>
              <a:rPr lang="en-US" sz="3600" b="1" dirty="0" smtClean="0"/>
              <a:t> mean?</a:t>
            </a:r>
            <a:endParaRPr lang="en-US" sz="3600" b="1" dirty="0"/>
          </a:p>
        </p:txBody>
      </p:sp>
      <p:sp>
        <p:nvSpPr>
          <p:cNvPr id="5" name="Quad Arrow Callout 4"/>
          <p:cNvSpPr/>
          <p:nvPr/>
        </p:nvSpPr>
        <p:spPr>
          <a:xfrm>
            <a:off x="76200" y="1295400"/>
            <a:ext cx="381000" cy="304800"/>
          </a:xfrm>
          <a:prstGeom prst="quadArrow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Quad Arrow Callout 6"/>
          <p:cNvSpPr/>
          <p:nvPr/>
        </p:nvSpPr>
        <p:spPr>
          <a:xfrm>
            <a:off x="171450" y="2565231"/>
            <a:ext cx="571500" cy="369332"/>
          </a:xfrm>
          <a:prstGeom prst="quadArrow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854" y="2426732"/>
            <a:ext cx="899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</a:t>
            </a:r>
            <a:r>
              <a:rPr lang="en-US" sz="3600" b="1" dirty="0" smtClean="0"/>
              <a:t>Where was the name taken from?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657600"/>
            <a:ext cx="906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</a:t>
            </a:r>
            <a:r>
              <a:rPr lang="en-US" sz="3600" b="1" dirty="0" smtClean="0"/>
              <a:t>Which district of </a:t>
            </a:r>
            <a:r>
              <a:rPr lang="en-US" sz="3600" b="1" dirty="0" err="1" smtClean="0"/>
              <a:t>bangladesh</a:t>
            </a:r>
            <a:r>
              <a:rPr lang="en-US" sz="3600" b="1" dirty="0" smtClean="0"/>
              <a:t> is famous for </a:t>
            </a:r>
            <a:r>
              <a:rPr lang="en-US" sz="3600" b="1" dirty="0" err="1" smtClean="0"/>
              <a:t>nakshi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kantha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  <p:sp>
        <p:nvSpPr>
          <p:cNvPr id="9" name="Quad Arrow Callout 8"/>
          <p:cNvSpPr/>
          <p:nvPr/>
        </p:nvSpPr>
        <p:spPr>
          <a:xfrm>
            <a:off x="190500" y="3701373"/>
            <a:ext cx="647700" cy="447764"/>
          </a:xfrm>
          <a:prstGeom prst="quadArrow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5562600"/>
            <a:ext cx="899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          What are used for making quilts?</a:t>
            </a:r>
            <a:endParaRPr lang="en-US" sz="3600" b="1" dirty="0"/>
          </a:p>
        </p:txBody>
      </p:sp>
      <p:sp>
        <p:nvSpPr>
          <p:cNvPr id="11" name="Quad Arrow Callout 10"/>
          <p:cNvSpPr/>
          <p:nvPr/>
        </p:nvSpPr>
        <p:spPr>
          <a:xfrm>
            <a:off x="266700" y="5695265"/>
            <a:ext cx="571500" cy="381000"/>
          </a:xfrm>
          <a:prstGeom prst="quadArrowCallout">
            <a:avLst>
              <a:gd name="adj1" fmla="val 37030"/>
              <a:gd name="adj2" fmla="val 18515"/>
              <a:gd name="adj3" fmla="val 18515"/>
              <a:gd name="adj4" fmla="val 4812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52450" y="1789331"/>
            <a:ext cx="5543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Artistic designs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2950" y="3073063"/>
            <a:ext cx="8262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Bengali word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4857929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</a:rPr>
              <a:t>Jessore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2950" y="6076265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Old or new cloth.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485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8" grpId="0"/>
      <p:bldP spid="6" grpId="0"/>
      <p:bldP spid="10" grpId="0"/>
      <p:bldP spid="12" grpId="0"/>
      <p:bldP spid="13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20782"/>
            <a:ext cx="9123218" cy="683721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32709" y="100280"/>
            <a:ext cx="56388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Home work</a:t>
            </a:r>
            <a:endParaRPr lang="en-US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82" y="5181600"/>
            <a:ext cx="9123218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Write a paragraph describing how the </a:t>
            </a:r>
            <a:r>
              <a:rPr lang="en-US" sz="4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Nakshi</a:t>
            </a: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Kantha</a:t>
            </a: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is made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219200"/>
            <a:ext cx="3454400" cy="2590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666160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095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905000"/>
            <a:ext cx="8991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Thank you</a:t>
            </a:r>
            <a:endParaRPr lang="en-US" sz="13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5498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048" y="56865"/>
            <a:ext cx="3077413" cy="217909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  <p:sp>
        <p:nvSpPr>
          <p:cNvPr id="4" name="Cloud 3"/>
          <p:cNvSpPr/>
          <p:nvPr/>
        </p:nvSpPr>
        <p:spPr>
          <a:xfrm>
            <a:off x="0" y="0"/>
            <a:ext cx="5867400" cy="1905000"/>
          </a:xfrm>
          <a:prstGeom prst="cloud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4215" y="2362200"/>
            <a:ext cx="9143999" cy="44958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7200" b="1" dirty="0" smtClean="0">
                <a:ln w="1905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Md. </a:t>
            </a:r>
            <a:r>
              <a:rPr lang="en-US" sz="7200" b="1" dirty="0" err="1" smtClean="0">
                <a:ln w="1905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Mafidul</a:t>
            </a:r>
            <a:r>
              <a:rPr lang="en-US" sz="7200" b="1" dirty="0" smtClean="0">
                <a:ln w="1905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7200" b="1" dirty="0" err="1" smtClean="0">
                <a:ln w="1905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islam</a:t>
            </a:r>
            <a:endParaRPr lang="en-US" sz="7200" b="1" dirty="0" smtClean="0">
              <a:ln w="1905"/>
              <a:solidFill>
                <a:schemeClr val="accent6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4800" dirty="0" smtClean="0"/>
              <a:t>            </a:t>
            </a:r>
            <a:r>
              <a:rPr lang="en-US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English teacher</a:t>
            </a:r>
            <a:endParaRPr lang="en-US" sz="4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sz="6000" b="1" dirty="0" err="1" smtClean="0">
                <a:solidFill>
                  <a:srgbClr val="00B0F0"/>
                </a:solidFill>
              </a:rPr>
              <a:t>Taluksakhati</a:t>
            </a:r>
            <a:r>
              <a:rPr lang="en-US" sz="6000" b="1" dirty="0" smtClean="0">
                <a:solidFill>
                  <a:srgbClr val="00B0F0"/>
                </a:solidFill>
              </a:rPr>
              <a:t> High School</a:t>
            </a:r>
          </a:p>
          <a:p>
            <a:pPr algn="ctr"/>
            <a:r>
              <a:rPr lang="en-US" sz="4800" b="1" dirty="0" err="1" smtClean="0">
                <a:solidFill>
                  <a:srgbClr val="FFFF00"/>
                </a:solidFill>
              </a:rPr>
              <a:t>Kaligonj</a:t>
            </a:r>
            <a:r>
              <a:rPr lang="en-US" sz="4800" b="1" dirty="0" smtClean="0">
                <a:solidFill>
                  <a:srgbClr val="FFFF00"/>
                </a:solidFill>
              </a:rPr>
              <a:t>, </a:t>
            </a:r>
            <a:r>
              <a:rPr lang="en-US" sz="4800" b="1" dirty="0" err="1" smtClean="0">
                <a:solidFill>
                  <a:srgbClr val="FFFF00"/>
                </a:solidFill>
              </a:rPr>
              <a:t>Lalmonirhat</a:t>
            </a:r>
            <a:endParaRPr lang="en-US" sz="48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Email; mofidulislam094@gmail.com</a:t>
            </a:r>
            <a:endParaRPr lang="en-US" sz="36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88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14" y="0"/>
            <a:ext cx="9158514" cy="69394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685800"/>
            <a:ext cx="9144000" cy="461664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   </a:t>
            </a:r>
            <a:r>
              <a:rPr lang="en-US" sz="6600" b="1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Subject;</a:t>
            </a:r>
          </a:p>
          <a:p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English for today</a:t>
            </a:r>
          </a:p>
          <a:p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    </a:t>
            </a:r>
            <a:r>
              <a:rPr lang="en-US" sz="6600" b="1" dirty="0" smtClean="0">
                <a:ln w="11430"/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Class; 8</a:t>
            </a:r>
          </a:p>
          <a:p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Date; 01/08/2013</a:t>
            </a:r>
            <a:endParaRPr lang="en-US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752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244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198359"/>
            <a:ext cx="4419600" cy="36632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4400" y="-1"/>
            <a:ext cx="4419600" cy="31983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What do you see in the picture?</a:t>
            </a:r>
            <a:endParaRPr lang="en-US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0" y="3429000"/>
            <a:ext cx="4724400" cy="3429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What is it called?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960939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9994" y="31230"/>
            <a:ext cx="9153993" cy="682677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Think about the </a:t>
            </a:r>
            <a:r>
              <a:rPr lang="en-US" dirty="0" err="1" smtClean="0"/>
              <a:t>picyuret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" y="2485572"/>
            <a:ext cx="4572000" cy="437242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990" y="34978"/>
            <a:ext cx="4633210" cy="3924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5943" y="471714"/>
            <a:ext cx="43384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Think about the picture?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800600" y="4267200"/>
            <a:ext cx="4191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What do we do with it?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42273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4864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5486400"/>
            <a:ext cx="9144000" cy="1371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What are they doing?</a:t>
            </a:r>
            <a:endParaRPr lang="en-US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159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</a:rPr>
              <a:t>Have you seen it before? Where?</a:t>
            </a:r>
            <a:endParaRPr lang="en-US" sz="4800" b="1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05001"/>
            <a:ext cx="81534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821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3" y="-14514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62200" y="21771"/>
            <a:ext cx="43434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6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Topic name</a:t>
            </a:r>
            <a:endParaRPr lang="en-US" sz="6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6002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/>
              <a:t>     </a:t>
            </a:r>
            <a:r>
              <a:rPr lang="en-US" sz="7200" b="1" dirty="0" smtClean="0">
                <a:solidFill>
                  <a:srgbClr val="FFFF00"/>
                </a:solidFill>
              </a:rPr>
              <a:t>Unit-Six, Lesson-2</a:t>
            </a:r>
          </a:p>
          <a:p>
            <a:r>
              <a:rPr lang="en-US" sz="7200" b="1" dirty="0" smtClean="0"/>
              <a:t>     </a:t>
            </a:r>
            <a:r>
              <a:rPr lang="en-US" sz="8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Nakshi</a:t>
            </a:r>
            <a:r>
              <a:rPr lang="en-US" sz="8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n-US" sz="8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Kantha</a:t>
            </a:r>
            <a:endParaRPr lang="en-US" sz="88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354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Horizontal Scroll 2"/>
          <p:cNvSpPr/>
          <p:nvPr/>
        </p:nvSpPr>
        <p:spPr>
          <a:xfrm>
            <a:off x="876300" y="10886"/>
            <a:ext cx="7391400" cy="1828800"/>
          </a:xfrm>
          <a:prstGeom prst="horizontalScroll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</a:rPr>
              <a:t>Learning outcome</a:t>
            </a:r>
            <a:endParaRPr lang="en-US" sz="6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un 3"/>
          <p:cNvSpPr/>
          <p:nvPr/>
        </p:nvSpPr>
        <p:spPr>
          <a:xfrm>
            <a:off x="231321" y="3004093"/>
            <a:ext cx="495300" cy="533400"/>
          </a:xfrm>
          <a:prstGeom prst="sun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771" y="1676400"/>
            <a:ext cx="91403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After we have studied this unit, we will be able to;</a:t>
            </a:r>
            <a:endParaRPr lang="en-US" sz="36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6621" y="2937329"/>
            <a:ext cx="84173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Red and understand text through silent reading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0" y="4221115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Infer meaning from context.</a:t>
            </a:r>
            <a:endParaRPr lang="en-US" sz="3600" b="1" dirty="0"/>
          </a:p>
        </p:txBody>
      </p:sp>
      <p:sp>
        <p:nvSpPr>
          <p:cNvPr id="9" name="Sun 8"/>
          <p:cNvSpPr/>
          <p:nvPr/>
        </p:nvSpPr>
        <p:spPr>
          <a:xfrm>
            <a:off x="242206" y="4330194"/>
            <a:ext cx="484415" cy="524046"/>
          </a:xfrm>
          <a:prstGeom prst="sun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n 9"/>
          <p:cNvSpPr/>
          <p:nvPr/>
        </p:nvSpPr>
        <p:spPr>
          <a:xfrm>
            <a:off x="242206" y="5158014"/>
            <a:ext cx="508001" cy="533400"/>
          </a:xfrm>
          <a:prstGeom prst="sun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2000" y="5158014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Write and answer question.</a:t>
            </a:r>
            <a:endParaRPr lang="en-US" sz="3600" b="1" dirty="0"/>
          </a:p>
        </p:txBody>
      </p:sp>
      <p:sp>
        <p:nvSpPr>
          <p:cNvPr id="12" name="Sun 11"/>
          <p:cNvSpPr/>
          <p:nvPr/>
        </p:nvSpPr>
        <p:spPr>
          <a:xfrm>
            <a:off x="277585" y="6019800"/>
            <a:ext cx="484415" cy="533400"/>
          </a:xfrm>
          <a:prstGeom prst="sun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76300" y="6019800"/>
            <a:ext cx="8267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Write short compositions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27134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337</TotalTime>
  <Words>513</Words>
  <Application>Microsoft Office PowerPoint</Application>
  <PresentationFormat>On-screen Show (4:3)</PresentationFormat>
  <Paragraphs>85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34</cp:revision>
  <dcterms:created xsi:type="dcterms:W3CDTF">2013-07-27T01:47:34Z</dcterms:created>
  <dcterms:modified xsi:type="dcterms:W3CDTF">2013-08-02T05:56:08Z</dcterms:modified>
</cp:coreProperties>
</file>